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0" r:id="rId5"/>
    <p:sldId id="261" r:id="rId6"/>
    <p:sldId id="262" r:id="rId7"/>
    <p:sldId id="263" r:id="rId8"/>
    <p:sldId id="264" r:id="rId9"/>
    <p:sldId id="267" r:id="rId10"/>
    <p:sldId id="265" r:id="rId11"/>
    <p:sldId id="266" r:id="rId12"/>
    <p:sldId id="268"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21.05.2015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pPr/>
              <a:t>21.05.2015</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88641"/>
            <a:ext cx="7772400" cy="1224136"/>
          </a:xfrm>
        </p:spPr>
        <p:txBody>
          <a:bodyPr>
            <a:normAutofit fontScale="90000"/>
          </a:bodyPr>
          <a:lstStyle/>
          <a:p>
            <a:pPr>
              <a:lnSpc>
                <a:spcPct val="115000"/>
              </a:lnSpc>
            </a:pPr>
            <a:r>
              <a:rPr lang="ru-RU" sz="1400" dirty="0">
                <a:latin typeface="Times New Roman"/>
                <a:ea typeface="Calibri"/>
                <a:cs typeface="Times New Roman"/>
              </a:rPr>
              <a:t>МУНИЦИПАЛЬНОЕ  БЮДЖЕТНОЕ ОБЩЕОБРАЗОВАТЕЛЬНОЕ УЧРЕЖДЕНИЕ</a:t>
            </a:r>
            <a:r>
              <a:rPr lang="ru-RU" sz="1200" dirty="0">
                <a:ea typeface="Calibri"/>
                <a:cs typeface="Times New Roman"/>
              </a:rPr>
              <a:t/>
            </a:r>
            <a:br>
              <a:rPr lang="ru-RU" sz="1200" dirty="0">
                <a:ea typeface="Calibri"/>
                <a:cs typeface="Times New Roman"/>
              </a:rPr>
            </a:br>
            <a:r>
              <a:rPr lang="ru-RU" sz="1400" dirty="0">
                <a:latin typeface="Times New Roman"/>
                <a:ea typeface="Calibri"/>
                <a:cs typeface="Times New Roman"/>
              </a:rPr>
              <a:t>СРЕДНЯЯ ОБЩЕОБРАЗОВАТЕЛЬНАЯ ШКОЛА № 2</a:t>
            </a:r>
            <a:r>
              <a:rPr lang="ru-RU" sz="1200" dirty="0">
                <a:ea typeface="Calibri"/>
                <a:cs typeface="Times New Roman"/>
              </a:rPr>
              <a:t/>
            </a:r>
            <a:br>
              <a:rPr lang="ru-RU" sz="1200" dirty="0">
                <a:ea typeface="Calibri"/>
                <a:cs typeface="Times New Roman"/>
              </a:rPr>
            </a:br>
            <a:r>
              <a:rPr lang="ru-RU" sz="1400" dirty="0">
                <a:latin typeface="Times New Roman"/>
                <a:ea typeface="Calibri"/>
                <a:cs typeface="Times New Roman"/>
              </a:rPr>
              <a:t> ИМЕНИ А.Д.КАРДАША СТАНИЦЫ ЛЕНИНГРАДСКОЙ МУНИЦИПАЛЬНОГО ОБРАЗОВАНИЯ ЛЕНИНГРАДСКИЙ РАЙОН</a:t>
            </a:r>
            <a:r>
              <a:rPr lang="ru-RU" sz="1200" dirty="0">
                <a:ea typeface="Calibri"/>
                <a:cs typeface="Times New Roman"/>
              </a:rPr>
              <a:t/>
            </a:r>
            <a:br>
              <a:rPr lang="ru-RU" sz="1200" dirty="0">
                <a:ea typeface="Calibri"/>
                <a:cs typeface="Times New Roman"/>
              </a:rPr>
            </a:br>
            <a:endParaRPr lang="ru-RU" sz="1400" dirty="0"/>
          </a:p>
        </p:txBody>
      </p:sp>
      <p:sp>
        <p:nvSpPr>
          <p:cNvPr id="3" name="Подзаголовок 2"/>
          <p:cNvSpPr>
            <a:spLocks noGrp="1"/>
          </p:cNvSpPr>
          <p:nvPr>
            <p:ph type="subTitle" idx="1"/>
          </p:nvPr>
        </p:nvSpPr>
        <p:spPr>
          <a:xfrm>
            <a:off x="1835696" y="2492896"/>
            <a:ext cx="6768752" cy="3600400"/>
          </a:xfrm>
        </p:spPr>
        <p:txBody>
          <a:bodyPr/>
          <a:lstStyle/>
          <a:p>
            <a:endParaRPr lang="ru-RU" dirty="0" smtClean="0"/>
          </a:p>
          <a:p>
            <a:endParaRPr lang="ru-RU" sz="4000" dirty="0" smtClean="0"/>
          </a:p>
          <a:p>
            <a:r>
              <a:rPr lang="ru-RU" sz="4000" dirty="0" smtClean="0">
                <a:solidFill>
                  <a:srgbClr val="FF0000"/>
                </a:solidFill>
                <a:latin typeface="Arial Black" panose="020B0A04020102020204" pitchFamily="34" charset="0"/>
              </a:rPr>
              <a:t>Его имя носит наша школа.</a:t>
            </a:r>
            <a:endParaRPr lang="ru-RU" sz="4000" dirty="0">
              <a:solidFill>
                <a:srgbClr val="FF0000"/>
              </a:solidFill>
              <a:latin typeface="Arial Black" panose="020B0A04020102020204" pitchFamily="34" charset="0"/>
            </a:endParaRPr>
          </a:p>
        </p:txBody>
      </p:sp>
      <p:pic>
        <p:nvPicPr>
          <p:cNvPr id="4" name="Рисунок 3" descr="Герб МБОУ СОШ № 2"/>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899592" y="1497492"/>
            <a:ext cx="1171575" cy="1277620"/>
          </a:xfrm>
          <a:prstGeom prst="rect">
            <a:avLst/>
          </a:prstGeom>
          <a:noFill/>
        </p:spPr>
      </p:pic>
    </p:spTree>
    <p:extLst>
      <p:ext uri="{BB962C8B-B14F-4D97-AF65-F5344CB8AC3E}">
        <p14:creationId xmlns="" xmlns:p14="http://schemas.microsoft.com/office/powerpoint/2010/main" val="238087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just">
              <a:lnSpc>
                <a:spcPct val="115000"/>
              </a:lnSpc>
              <a:spcAft>
                <a:spcPts val="0"/>
              </a:spcAft>
            </a:pPr>
            <a:r>
              <a:rPr lang="ru-RU" sz="1600" dirty="0">
                <a:latin typeface="Times New Roman"/>
                <a:ea typeface="Calibri"/>
                <a:cs typeface="Times New Roman"/>
              </a:rPr>
              <a:t>Алексей Данилович </a:t>
            </a:r>
            <a:r>
              <a:rPr lang="ru-RU" sz="1600" dirty="0" smtClean="0">
                <a:latin typeface="Times New Roman"/>
                <a:ea typeface="Calibri"/>
                <a:cs typeface="Times New Roman"/>
              </a:rPr>
              <a:t>награжден </a:t>
            </a:r>
            <a:r>
              <a:rPr lang="ru-RU" sz="1600" dirty="0">
                <a:latin typeface="Times New Roman"/>
                <a:ea typeface="Calibri"/>
                <a:cs typeface="Times New Roman"/>
              </a:rPr>
              <a:t>знаком «Почетный садовод и виноградарь». </a:t>
            </a:r>
            <a:r>
              <a:rPr lang="ru-RU" sz="1600" dirty="0" smtClean="0">
                <a:latin typeface="Times New Roman"/>
                <a:ea typeface="Calibri"/>
                <a:cs typeface="Times New Roman"/>
              </a:rPr>
              <a:t/>
            </a:r>
            <a:br>
              <a:rPr lang="ru-RU" sz="1600" dirty="0" smtClean="0">
                <a:latin typeface="Times New Roman"/>
                <a:ea typeface="Calibri"/>
                <a:cs typeface="Times New Roman"/>
              </a:rPr>
            </a:br>
            <a:r>
              <a:rPr lang="ru-RU" sz="1600" dirty="0" smtClean="0">
                <a:latin typeface="Times New Roman"/>
                <a:ea typeface="Calibri"/>
                <a:cs typeface="Times New Roman"/>
              </a:rPr>
              <a:t>На  </a:t>
            </a:r>
            <a:r>
              <a:rPr lang="ru-RU" sz="1600" dirty="0">
                <a:latin typeface="Times New Roman"/>
                <a:ea typeface="Calibri"/>
                <a:cs typeface="Times New Roman"/>
              </a:rPr>
              <a:t>лацкане председательского пиджака он красовался рядом с орденом Ленина, «Знак почета», медалями ВДНХ. </a:t>
            </a:r>
            <a:r>
              <a:rPr lang="ru-RU" sz="1600" dirty="0">
                <a:ea typeface="Calibri"/>
                <a:cs typeface="Times New Roman"/>
              </a:rPr>
              <a:t/>
            </a:r>
            <a:br>
              <a:rPr lang="ru-RU" sz="1600" dirty="0">
                <a:ea typeface="Calibri"/>
                <a:cs typeface="Times New Roman"/>
              </a:rPr>
            </a:br>
            <a:endParaRPr lang="ru-RU" sz="1600" dirty="0"/>
          </a:p>
        </p:txBody>
      </p:sp>
      <p:pic>
        <p:nvPicPr>
          <p:cNvPr id="5" name="Рисунок 4" descr="C:\Users\Зам.директора по ВР\Desktop\Кардаш А.Д\6 (2).bmp"/>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rot="5400000">
            <a:off x="3372530" y="-268074"/>
            <a:ext cx="2065655" cy="6147435"/>
          </a:xfrm>
          <a:prstGeom prst="rect">
            <a:avLst/>
          </a:prstGeom>
          <a:noFill/>
          <a:ln>
            <a:noFill/>
          </a:ln>
        </p:spPr>
      </p:pic>
      <p:pic>
        <p:nvPicPr>
          <p:cNvPr id="8" name="Рисунок 7" descr="C:\Users\Зам.директора по ВР\Desktop\Кардаш А.Д\7.bmp"/>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2771800" y="4149080"/>
            <a:ext cx="2949575" cy="2135505"/>
          </a:xfrm>
          <a:prstGeom prst="rect">
            <a:avLst/>
          </a:prstGeom>
          <a:noFill/>
          <a:ln w="12700">
            <a:solidFill>
              <a:sysClr val="windowText" lastClr="000000"/>
            </a:solidFill>
          </a:ln>
        </p:spPr>
      </p:pic>
    </p:spTree>
    <p:extLst>
      <p:ext uri="{BB962C8B-B14F-4D97-AF65-F5344CB8AC3E}">
        <p14:creationId xmlns="" xmlns:p14="http://schemas.microsoft.com/office/powerpoint/2010/main" val="30369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Арнаут\Фотографии\Здание, Кабинеты\Здание школы\ЗДАНИЕ ШКОЛЫ\sc0004.bmp"/>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467544" y="1988840"/>
            <a:ext cx="3456384" cy="2844084"/>
          </a:xfrm>
          <a:prstGeom prst="rect">
            <a:avLst/>
          </a:prstGeom>
          <a:noFill/>
          <a:ln w="12700">
            <a:solidFill>
              <a:sysClr val="windowText" lastClr="000000"/>
            </a:solidFill>
          </a:ln>
        </p:spPr>
      </p:pic>
      <p:sp>
        <p:nvSpPr>
          <p:cNvPr id="2" name="Заголовок 1"/>
          <p:cNvSpPr>
            <a:spLocks noGrp="1"/>
          </p:cNvSpPr>
          <p:nvPr>
            <p:ph type="title"/>
          </p:nvPr>
        </p:nvSpPr>
        <p:spPr>
          <a:xfrm>
            <a:off x="457200" y="274638"/>
            <a:ext cx="8229600" cy="1858218"/>
          </a:xfrm>
        </p:spPr>
        <p:txBody>
          <a:bodyPr>
            <a:normAutofit/>
          </a:bodyPr>
          <a:lstStyle/>
          <a:p>
            <a:pPr algn="just">
              <a:lnSpc>
                <a:spcPct val="115000"/>
              </a:lnSpc>
              <a:spcAft>
                <a:spcPts val="0"/>
              </a:spcAft>
            </a:pPr>
            <a:r>
              <a:rPr lang="ru-RU" sz="1800" dirty="0" smtClean="0">
                <a:latin typeface="Times New Roman"/>
                <a:ea typeface="Calibri"/>
                <a:cs typeface="Times New Roman"/>
              </a:rPr>
              <a:t>По </a:t>
            </a:r>
            <a:r>
              <a:rPr lang="ru-RU" sz="1800" dirty="0">
                <a:latin typeface="Times New Roman"/>
                <a:ea typeface="Calibri"/>
                <a:cs typeface="Times New Roman"/>
              </a:rPr>
              <a:t>инициативе Алексея Даниловича были построены  здание детского сада, стадион, двухэтажное  здание  средней школы № 2, приобретена школьная мебель.  Это  была первая школа, построенная не на деньги государства, а на деньги колхоза. </a:t>
            </a:r>
            <a:r>
              <a:rPr lang="ru-RU" sz="1800" dirty="0">
                <a:ea typeface="Calibri"/>
                <a:cs typeface="Times New Roman"/>
              </a:rPr>
              <a:t/>
            </a:r>
            <a:br>
              <a:rPr lang="ru-RU" sz="1800" dirty="0">
                <a:ea typeface="Calibri"/>
                <a:cs typeface="Times New Roman"/>
              </a:rPr>
            </a:br>
            <a:endParaRPr lang="ru-RU" sz="1800" dirty="0"/>
          </a:p>
        </p:txBody>
      </p:sp>
      <p:pic>
        <p:nvPicPr>
          <p:cNvPr id="5" name="Рисунок 4" descr="C:\Users\Зам.директора по ВР\Desktop\Арнаут\Фотографии\Здание, Кабинеты\Здание школы\ЗДАНИЕ ШКОЛЫ\sc0002.bmp"/>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5436096" y="2060848"/>
            <a:ext cx="3135501" cy="2844155"/>
          </a:xfrm>
          <a:prstGeom prst="rect">
            <a:avLst/>
          </a:prstGeom>
          <a:noFill/>
          <a:ln w="12700">
            <a:solidFill>
              <a:sysClr val="windowText" lastClr="000000"/>
            </a:solidFill>
          </a:ln>
        </p:spPr>
      </p:pic>
      <p:pic>
        <p:nvPicPr>
          <p:cNvPr id="1026" name="Picture 2" descr="C:\Арнаут\Музей СОШ 2\Производственная бригада\5.jpeg"/>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2987824" y="4365104"/>
            <a:ext cx="3151926" cy="2118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6423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circle(in)">
                                      <p:cBhvr>
                                        <p:cTn id="2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Зам.директора по ВР\Desktop\музей\SAM_619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539552" y="404664"/>
            <a:ext cx="4032448" cy="3024336"/>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4" descr="C:\Users\Зам.директора по ВР\Desktop\музей\SAM_6192.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rot="5400000">
            <a:off x="5404148" y="856151"/>
            <a:ext cx="3611893" cy="2708920"/>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3" descr="C:\Users\Зам.директора по ВР\Desktop\музей\SAM_6190.JPG"/>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1475656" y="3573016"/>
            <a:ext cx="4091947" cy="306896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94446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3.bmp"/>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3347864" y="1484784"/>
            <a:ext cx="1895393" cy="2481469"/>
          </a:xfrm>
          <a:prstGeom prst="rect">
            <a:avLst/>
          </a:prstGeom>
          <a:noFill/>
          <a:ln>
            <a:noFill/>
          </a:ln>
        </p:spPr>
      </p:pic>
      <p:sp>
        <p:nvSpPr>
          <p:cNvPr id="2" name="Заголовок 1"/>
          <p:cNvSpPr>
            <a:spLocks noGrp="1"/>
          </p:cNvSpPr>
          <p:nvPr>
            <p:ph type="title"/>
          </p:nvPr>
        </p:nvSpPr>
        <p:spPr>
          <a:xfrm>
            <a:off x="457200" y="274638"/>
            <a:ext cx="8229600" cy="1426170"/>
          </a:xfrm>
        </p:spPr>
        <p:txBody>
          <a:bodyPr>
            <a:normAutofit/>
          </a:bodyPr>
          <a:lstStyle/>
          <a:p>
            <a:r>
              <a:rPr lang="ru-RU" sz="3200" dirty="0" smtClean="0">
                <a:solidFill>
                  <a:srgbClr val="C00000"/>
                </a:solidFill>
                <a:latin typeface="Arial Black" panose="020B0A04020102020204" pitchFamily="34" charset="0"/>
              </a:rPr>
              <a:t>Алексей Данилович </a:t>
            </a:r>
            <a:r>
              <a:rPr lang="ru-RU" sz="3200" dirty="0" err="1" smtClean="0">
                <a:solidFill>
                  <a:srgbClr val="C00000"/>
                </a:solidFill>
                <a:latin typeface="Arial Black" panose="020B0A04020102020204" pitchFamily="34" charset="0"/>
              </a:rPr>
              <a:t>Кардаш</a:t>
            </a:r>
            <a:r>
              <a:rPr lang="ru-RU" sz="3200" dirty="0" smtClean="0">
                <a:solidFill>
                  <a:srgbClr val="C00000"/>
                </a:solidFill>
                <a:latin typeface="Arial Black" panose="020B0A04020102020204" pitchFamily="34" charset="0"/>
              </a:rPr>
              <a:t> </a:t>
            </a:r>
            <a:endParaRPr lang="ru-RU" sz="3200" dirty="0">
              <a:solidFill>
                <a:srgbClr val="C00000"/>
              </a:solidFill>
              <a:latin typeface="Arial Black" panose="020B0A04020102020204" pitchFamily="34" charset="0"/>
            </a:endParaRPr>
          </a:p>
        </p:txBody>
      </p:sp>
      <p:sp>
        <p:nvSpPr>
          <p:cNvPr id="5" name="Прямоугольник 4"/>
          <p:cNvSpPr/>
          <p:nvPr/>
        </p:nvSpPr>
        <p:spPr>
          <a:xfrm>
            <a:off x="827584" y="4149080"/>
            <a:ext cx="7902624" cy="1366528"/>
          </a:xfrm>
          <a:prstGeom prst="rect">
            <a:avLst/>
          </a:prstGeom>
        </p:spPr>
        <p:txBody>
          <a:bodyPr wrap="square">
            <a:spAutoFit/>
          </a:bodyPr>
          <a:lstStyle/>
          <a:p>
            <a:pPr algn="ctr">
              <a:lnSpc>
                <a:spcPct val="115000"/>
              </a:lnSpc>
              <a:spcAft>
                <a:spcPts val="0"/>
              </a:spcAft>
            </a:pPr>
            <a:r>
              <a:rPr lang="ru-RU" dirty="0">
                <a:latin typeface="Times New Roman"/>
                <a:ea typeface="Times New Roman"/>
                <a:cs typeface="Arabic Typesetting" panose="03020402040406030203" pitchFamily="66" charset="-78"/>
              </a:rPr>
              <a:t>Время героев, обычно ты кажешься прошлым:</a:t>
            </a:r>
            <a:endParaRPr lang="ru-RU" dirty="0">
              <a:ea typeface="Calibri"/>
              <a:cs typeface="Arabic Typesetting" panose="03020402040406030203" pitchFamily="66" charset="-78"/>
            </a:endParaRPr>
          </a:p>
          <a:p>
            <a:pPr algn="ctr">
              <a:lnSpc>
                <a:spcPct val="115000"/>
              </a:lnSpc>
              <a:spcAft>
                <a:spcPts val="0"/>
              </a:spcAft>
            </a:pPr>
            <a:r>
              <a:rPr lang="ru-RU" dirty="0">
                <a:latin typeface="Times New Roman"/>
                <a:ea typeface="Times New Roman"/>
                <a:cs typeface="Arabic Typesetting" panose="03020402040406030203" pitchFamily="66" charset="-78"/>
              </a:rPr>
              <a:t>Главные битвы приходят из книг и кино,</a:t>
            </a:r>
            <a:endParaRPr lang="ru-RU" dirty="0">
              <a:ea typeface="Calibri"/>
              <a:cs typeface="Arabic Typesetting" panose="03020402040406030203" pitchFamily="66" charset="-78"/>
            </a:endParaRPr>
          </a:p>
          <a:p>
            <a:pPr algn="ctr">
              <a:lnSpc>
                <a:spcPct val="115000"/>
              </a:lnSpc>
              <a:spcAft>
                <a:spcPts val="0"/>
              </a:spcAft>
            </a:pPr>
            <a:r>
              <a:rPr lang="ru-RU" dirty="0">
                <a:latin typeface="Times New Roman"/>
                <a:ea typeface="Times New Roman"/>
                <a:cs typeface="Arabic Typesetting" panose="03020402040406030203" pitchFamily="66" charset="-78"/>
              </a:rPr>
              <a:t>Главные даты отлиты в газетные строки,</a:t>
            </a:r>
            <a:endParaRPr lang="ru-RU" dirty="0">
              <a:ea typeface="Calibri"/>
              <a:cs typeface="Arabic Typesetting" panose="03020402040406030203" pitchFamily="66" charset="-78"/>
            </a:endParaRPr>
          </a:p>
          <a:p>
            <a:pPr algn="ctr">
              <a:lnSpc>
                <a:spcPct val="115000"/>
              </a:lnSpc>
              <a:spcAft>
                <a:spcPts val="0"/>
              </a:spcAft>
            </a:pPr>
            <a:r>
              <a:rPr lang="ru-RU" dirty="0">
                <a:latin typeface="Times New Roman"/>
                <a:ea typeface="Times New Roman"/>
                <a:cs typeface="Arabic Typesetting" panose="03020402040406030203" pitchFamily="66" charset="-78"/>
              </a:rPr>
              <a:t>Главные судьбы историей стали давно.</a:t>
            </a:r>
            <a:endParaRPr lang="ru-RU" dirty="0">
              <a:ea typeface="Calibri"/>
              <a:cs typeface="Arabic Typesetting" panose="03020402040406030203" pitchFamily="66" charset="-78"/>
            </a:endParaRPr>
          </a:p>
        </p:txBody>
      </p:sp>
    </p:spTree>
    <p:extLst>
      <p:ext uri="{BB962C8B-B14F-4D97-AF65-F5344CB8AC3E}">
        <p14:creationId xmlns="" xmlns:p14="http://schemas.microsoft.com/office/powerpoint/2010/main" val="43486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Арнаут\Фотографии\Гражданско-патр\мининг 01.03.2013\S1035211.JPG"/>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755576" y="1844824"/>
            <a:ext cx="3168352" cy="2460109"/>
          </a:xfrm>
          <a:prstGeom prst="rect">
            <a:avLst/>
          </a:prstGeom>
          <a:noFill/>
          <a:ln w="12700">
            <a:solidFill>
              <a:sysClr val="windowText" lastClr="000000"/>
            </a:solidFill>
          </a:ln>
        </p:spPr>
      </p:pic>
      <p:sp>
        <p:nvSpPr>
          <p:cNvPr id="2" name="Заголовок 1"/>
          <p:cNvSpPr>
            <a:spLocks noGrp="1"/>
          </p:cNvSpPr>
          <p:nvPr>
            <p:ph type="title"/>
          </p:nvPr>
        </p:nvSpPr>
        <p:spPr>
          <a:xfrm>
            <a:off x="457200" y="274638"/>
            <a:ext cx="8229600" cy="1570186"/>
          </a:xfrm>
        </p:spPr>
        <p:txBody>
          <a:bodyPr>
            <a:normAutofit/>
          </a:bodyPr>
          <a:lstStyle/>
          <a:p>
            <a:pPr algn="just">
              <a:lnSpc>
                <a:spcPct val="115000"/>
              </a:lnSpc>
              <a:spcAft>
                <a:spcPts val="0"/>
              </a:spcAft>
            </a:pPr>
            <a:r>
              <a:rPr lang="ru-RU" sz="1600" b="1" dirty="0" smtClean="0">
                <a:latin typeface="Times New Roman"/>
                <a:ea typeface="Times New Roman"/>
                <a:cs typeface="Times New Roman"/>
              </a:rPr>
              <a:t>Торжественный </a:t>
            </a:r>
            <a:r>
              <a:rPr lang="ru-RU" sz="1600" b="1" dirty="0">
                <a:latin typeface="Times New Roman"/>
                <a:ea typeface="Times New Roman"/>
                <a:cs typeface="Times New Roman"/>
              </a:rPr>
              <a:t>митинг, посвященный присвоению школе имени Алексея Даниловича </a:t>
            </a:r>
            <a:r>
              <a:rPr lang="ru-RU" sz="1600" b="1" dirty="0" err="1">
                <a:latin typeface="Times New Roman"/>
                <a:ea typeface="Times New Roman"/>
                <a:cs typeface="Times New Roman"/>
              </a:rPr>
              <a:t>Кардаша</a:t>
            </a:r>
            <a:r>
              <a:rPr lang="ru-RU" sz="1600" b="1" dirty="0">
                <a:latin typeface="Times New Roman"/>
                <a:ea typeface="Times New Roman"/>
                <a:cs typeface="Times New Roman"/>
              </a:rPr>
              <a:t>. </a:t>
            </a:r>
            <a:r>
              <a:rPr lang="ru-RU" sz="1600" b="1" dirty="0">
                <a:latin typeface="Times New Roman"/>
                <a:ea typeface="Calibri"/>
                <a:cs typeface="Times New Roman"/>
              </a:rPr>
              <a:t>Почетными гостями митинга стали дочь Алексея Даниловича, выпускница школы  </a:t>
            </a:r>
            <a:r>
              <a:rPr lang="ru-RU" sz="1600" b="1" dirty="0" err="1">
                <a:latin typeface="Times New Roman"/>
                <a:ea typeface="Calibri"/>
                <a:cs typeface="Times New Roman"/>
              </a:rPr>
              <a:t>Шайхутдинова</a:t>
            </a:r>
            <a:r>
              <a:rPr lang="ru-RU" sz="1600" b="1" dirty="0">
                <a:latin typeface="Times New Roman"/>
                <a:ea typeface="Calibri"/>
                <a:cs typeface="Times New Roman"/>
              </a:rPr>
              <a:t> Алла Алексеевна, бывший секретарь комсомольской организации колхоза имени Кирова Федоренко Николай Игнатьевич.</a:t>
            </a:r>
            <a:r>
              <a:rPr lang="ru-RU" sz="1600" b="1" dirty="0">
                <a:ea typeface="Calibri"/>
                <a:cs typeface="Times New Roman"/>
              </a:rPr>
              <a:t/>
            </a:r>
            <a:br>
              <a:rPr lang="ru-RU" sz="1600" b="1" dirty="0">
                <a:ea typeface="Calibri"/>
                <a:cs typeface="Times New Roman"/>
              </a:rPr>
            </a:br>
            <a:endParaRPr lang="ru-RU" sz="1600" b="1" dirty="0"/>
          </a:p>
        </p:txBody>
      </p:sp>
      <p:pic>
        <p:nvPicPr>
          <p:cNvPr id="5" name="Рисунок 4" descr="C:\Users\Зам.директора по ВР\Desktop\Арнаут\Фотографии\Гражданско-патр\мининг 01.03.2013\S1035223.JPG"/>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5220072" y="1772816"/>
            <a:ext cx="3384376" cy="2520280"/>
          </a:xfrm>
          <a:prstGeom prst="rect">
            <a:avLst/>
          </a:prstGeom>
          <a:noFill/>
          <a:ln w="12700">
            <a:solidFill>
              <a:sysClr val="windowText" lastClr="000000"/>
            </a:solidFill>
          </a:ln>
        </p:spPr>
      </p:pic>
      <p:pic>
        <p:nvPicPr>
          <p:cNvPr id="6" name="Рисунок 5" descr="C:\Users\Зам.директора по ВР\Desktop\Арнаут\Фотографии\Гражданско-патр\мининг Кардаш\S1035217.JPG"/>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2771800" y="3933056"/>
            <a:ext cx="2995290" cy="2408168"/>
          </a:xfrm>
          <a:prstGeom prst="rect">
            <a:avLst/>
          </a:prstGeom>
          <a:noFill/>
          <a:ln w="12700">
            <a:solidFill>
              <a:sysClr val="windowText" lastClr="000000"/>
            </a:solidFill>
          </a:ln>
        </p:spPr>
      </p:pic>
    </p:spTree>
    <p:extLst>
      <p:ext uri="{BB962C8B-B14F-4D97-AF65-F5344CB8AC3E}">
        <p14:creationId xmlns="" xmlns:p14="http://schemas.microsoft.com/office/powerpoint/2010/main" val="3306282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sc0005.bmp"/>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1331640" y="2492896"/>
            <a:ext cx="2406651" cy="3674403"/>
          </a:xfrm>
          <a:prstGeom prst="rect">
            <a:avLst/>
          </a:prstGeom>
          <a:noFill/>
          <a:ln w="12700">
            <a:solidFill>
              <a:sysClr val="windowText" lastClr="000000"/>
            </a:solidFill>
          </a:ln>
        </p:spPr>
      </p:pic>
      <p:sp>
        <p:nvSpPr>
          <p:cNvPr id="2" name="Заголовок 1"/>
          <p:cNvSpPr>
            <a:spLocks noGrp="1"/>
          </p:cNvSpPr>
          <p:nvPr>
            <p:ph type="title"/>
          </p:nvPr>
        </p:nvSpPr>
        <p:spPr>
          <a:xfrm>
            <a:off x="457200" y="274638"/>
            <a:ext cx="8229600" cy="2002234"/>
          </a:xfrm>
        </p:spPr>
        <p:txBody>
          <a:bodyPr>
            <a:normAutofit/>
          </a:bodyPr>
          <a:lstStyle/>
          <a:p>
            <a:pPr algn="just">
              <a:lnSpc>
                <a:spcPct val="115000"/>
              </a:lnSpc>
              <a:spcAft>
                <a:spcPts val="0"/>
              </a:spcAft>
            </a:pPr>
            <a:r>
              <a:rPr lang="ru-RU" sz="1600" dirty="0">
                <a:latin typeface="Times New Roman"/>
                <a:ea typeface="Calibri"/>
                <a:cs typeface="Times New Roman"/>
              </a:rPr>
              <a:t>В городе Будапеште впервые он сфотографировался, на обороте снимка написал: « </a:t>
            </a:r>
            <a:r>
              <a:rPr lang="ru-RU" sz="1600" dirty="0" err="1">
                <a:latin typeface="Times New Roman"/>
                <a:ea typeface="Calibri"/>
                <a:cs typeface="Times New Roman"/>
              </a:rPr>
              <a:t>Синюта</a:t>
            </a:r>
            <a:r>
              <a:rPr lang="ru-RU" sz="1600" dirty="0">
                <a:latin typeface="Times New Roman"/>
                <a:ea typeface="Calibri"/>
                <a:cs typeface="Times New Roman"/>
              </a:rPr>
              <a:t> и </a:t>
            </a:r>
            <a:r>
              <a:rPr lang="ru-RU" sz="1600" dirty="0" err="1">
                <a:latin typeface="Times New Roman"/>
                <a:ea typeface="Calibri"/>
                <a:cs typeface="Times New Roman"/>
              </a:rPr>
              <a:t>доця</a:t>
            </a:r>
            <a:r>
              <a:rPr lang="ru-RU" sz="1600" dirty="0">
                <a:latin typeface="Times New Roman"/>
                <a:ea typeface="Calibri"/>
                <a:cs typeface="Times New Roman"/>
              </a:rPr>
              <a:t> </a:t>
            </a:r>
            <a:r>
              <a:rPr lang="ru-RU" sz="1600" dirty="0" err="1">
                <a:latin typeface="Times New Roman"/>
                <a:ea typeface="Calibri"/>
                <a:cs typeface="Times New Roman"/>
              </a:rPr>
              <a:t>Алюточка</a:t>
            </a:r>
            <a:r>
              <a:rPr lang="ru-RU" sz="1600" dirty="0">
                <a:latin typeface="Times New Roman"/>
                <a:ea typeface="Calibri"/>
                <a:cs typeface="Times New Roman"/>
              </a:rPr>
              <a:t>, на память посылаю (снимок) из венгерской столицы-города Будапешта… ( рядом) товарищ из города Горького Сухов В.Д. Хай </a:t>
            </a:r>
            <a:r>
              <a:rPr lang="ru-RU" sz="1600" dirty="0" err="1">
                <a:latin typeface="Times New Roman"/>
                <a:ea typeface="Calibri"/>
                <a:cs typeface="Times New Roman"/>
              </a:rPr>
              <a:t>доця</a:t>
            </a:r>
            <a:r>
              <a:rPr lang="ru-RU" sz="1600" dirty="0">
                <a:latin typeface="Times New Roman"/>
                <a:ea typeface="Calibri"/>
                <a:cs typeface="Times New Roman"/>
              </a:rPr>
              <a:t> за четыре года глянет  на своего папу… чтоб убедилась, что я жив на этот час, а далее куда судьбы выведет. К сему </a:t>
            </a:r>
            <a:r>
              <a:rPr lang="ru-RU" sz="1600" dirty="0" err="1">
                <a:latin typeface="Times New Roman"/>
                <a:ea typeface="Calibri"/>
                <a:cs typeface="Times New Roman"/>
              </a:rPr>
              <a:t>Кардаш</a:t>
            </a:r>
            <a:r>
              <a:rPr lang="ru-RU" sz="1600" dirty="0">
                <a:latin typeface="Times New Roman"/>
                <a:ea typeface="Calibri"/>
                <a:cs typeface="Times New Roman"/>
              </a:rPr>
              <a:t> А.Д. 22 февраля 19435 года».</a:t>
            </a:r>
            <a:r>
              <a:rPr lang="ru-RU" sz="1600" dirty="0">
                <a:ea typeface="Calibri"/>
                <a:cs typeface="Times New Roman"/>
              </a:rPr>
              <a:t/>
            </a:r>
            <a:br>
              <a:rPr lang="ru-RU" sz="1600" dirty="0">
                <a:ea typeface="Calibri"/>
                <a:cs typeface="Times New Roman"/>
              </a:rPr>
            </a:br>
            <a:endParaRPr lang="ru-RU" sz="1600" dirty="0"/>
          </a:p>
        </p:txBody>
      </p:sp>
      <p:pic>
        <p:nvPicPr>
          <p:cNvPr id="5" name="Рисунок 4" descr="C:\Users\Зам.директора по ВР\Desktop\Кардаш А.Д\sc0006.bmp"/>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572000" y="3212976"/>
            <a:ext cx="3533775" cy="2340610"/>
          </a:xfrm>
          <a:prstGeom prst="rect">
            <a:avLst/>
          </a:prstGeom>
          <a:noFill/>
          <a:ln w="12700">
            <a:solidFill>
              <a:sysClr val="windowText" lastClr="000000"/>
            </a:solidFill>
          </a:ln>
        </p:spPr>
      </p:pic>
    </p:spTree>
    <p:extLst>
      <p:ext uri="{BB962C8B-B14F-4D97-AF65-F5344CB8AC3E}">
        <p14:creationId xmlns="" xmlns:p14="http://schemas.microsoft.com/office/powerpoint/2010/main" val="287476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1.bmp"/>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539552" y="1844824"/>
            <a:ext cx="4032448" cy="2907766"/>
          </a:xfrm>
          <a:prstGeom prst="rect">
            <a:avLst/>
          </a:prstGeom>
          <a:noFill/>
          <a:ln w="12700">
            <a:solidFill>
              <a:sysClr val="windowText" lastClr="000000"/>
            </a:solidFill>
          </a:ln>
        </p:spPr>
      </p:pic>
      <p:sp>
        <p:nvSpPr>
          <p:cNvPr id="2" name="Заголовок 1"/>
          <p:cNvSpPr>
            <a:spLocks noGrp="1"/>
          </p:cNvSpPr>
          <p:nvPr>
            <p:ph type="title"/>
          </p:nvPr>
        </p:nvSpPr>
        <p:spPr/>
        <p:txBody>
          <a:bodyPr>
            <a:normAutofit/>
          </a:bodyPr>
          <a:lstStyle/>
          <a:p>
            <a:r>
              <a:rPr lang="ru-RU" sz="1600" dirty="0">
                <a:latin typeface="Times New Roman"/>
                <a:ea typeface="Calibri"/>
              </a:rPr>
              <a:t>Алексея Даниловича избрали  председателем колхоза имени Коминтерна сразу  после войны, в феврале 1946-го. </a:t>
            </a:r>
            <a:endParaRPr lang="ru-RU" sz="1600" dirty="0"/>
          </a:p>
        </p:txBody>
      </p:sp>
      <p:pic>
        <p:nvPicPr>
          <p:cNvPr id="5" name="Рисунок 4" descr="C:\Users\Зам.директора по ВР\Desktop\Кардаш А.Д\1 - копия.bmp"/>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788024" y="3068960"/>
            <a:ext cx="3816424" cy="3367261"/>
          </a:xfrm>
          <a:prstGeom prst="rect">
            <a:avLst/>
          </a:prstGeom>
          <a:noFill/>
          <a:ln w="12700">
            <a:solidFill>
              <a:sysClr val="windowText" lastClr="000000"/>
            </a:solidFill>
          </a:ln>
        </p:spPr>
      </p:pic>
    </p:spTree>
    <p:extLst>
      <p:ext uri="{BB962C8B-B14F-4D97-AF65-F5344CB8AC3E}">
        <p14:creationId xmlns="" xmlns:p14="http://schemas.microsoft.com/office/powerpoint/2010/main" val="2684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2 - копия.bmp"/>
          <p:cNvPicPr>
            <a:picLocks noGrp="1"/>
          </p:cNvPicPr>
          <p:nvPr>
            <p:ph idx="1"/>
          </p:nvPr>
        </p:nvPicPr>
        <p:blipFill>
          <a:blip r:embed="rId2" cstate="email">
            <a:extLst>
              <a:ext uri="{28A0092B-C50C-407E-A947-70E740481C1C}">
                <a14:useLocalDpi xmlns="" xmlns:a14="http://schemas.microsoft.com/office/drawing/2010/main" val="0"/>
              </a:ext>
            </a:extLst>
          </a:blip>
          <a:stretch>
            <a:fillRect/>
          </a:stretch>
        </p:blipFill>
        <p:spPr bwMode="auto">
          <a:xfrm>
            <a:off x="467544" y="404664"/>
            <a:ext cx="8352928" cy="6192688"/>
          </a:xfrm>
          <a:prstGeom prst="rect">
            <a:avLst/>
          </a:prstGeom>
          <a:noFill/>
          <a:ln w="12700">
            <a:solidFill>
              <a:sysClr val="windowText" lastClr="000000"/>
            </a:solidFill>
          </a:ln>
        </p:spPr>
      </p:pic>
    </p:spTree>
    <p:extLst>
      <p:ext uri="{BB962C8B-B14F-4D97-AF65-F5344CB8AC3E}">
        <p14:creationId xmlns="" xmlns:p14="http://schemas.microsoft.com/office/powerpoint/2010/main" val="3649997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sc0002 - копия.bmp"/>
          <p:cNvPicPr>
            <a:picLocks noGrp="1"/>
          </p:cNvPicPr>
          <p:nvPr>
            <p:ph idx="1"/>
          </p:nvPr>
        </p:nvPicPr>
        <p:blipFill>
          <a:blip r:embed="rId2" cstate="email">
            <a:extLst>
              <a:ext uri="{28A0092B-C50C-407E-A947-70E740481C1C}">
                <a14:useLocalDpi xmlns="" xmlns:a14="http://schemas.microsoft.com/office/drawing/2010/main" val="0"/>
              </a:ext>
            </a:extLst>
          </a:blip>
          <a:stretch>
            <a:fillRect/>
          </a:stretch>
        </p:blipFill>
        <p:spPr bwMode="auto">
          <a:xfrm>
            <a:off x="395536" y="332656"/>
            <a:ext cx="8496944" cy="6336704"/>
          </a:xfrm>
          <a:prstGeom prst="rect">
            <a:avLst/>
          </a:prstGeom>
          <a:noFill/>
          <a:ln w="12700">
            <a:solidFill>
              <a:sysClr val="windowText" lastClr="000000"/>
            </a:solidFill>
          </a:ln>
        </p:spPr>
      </p:pic>
    </p:spTree>
    <p:extLst>
      <p:ext uri="{BB962C8B-B14F-4D97-AF65-F5344CB8AC3E}">
        <p14:creationId xmlns="" xmlns:p14="http://schemas.microsoft.com/office/powerpoint/2010/main" val="151194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C:\Users\Зам.директора по ВР\Desktop\Кардаш А.Д\sc.bmp"/>
          <p:cNvPicPr>
            <a:picLocks noGrp="1"/>
          </p:cNvPicPr>
          <p:nvPr>
            <p:ph idx="1"/>
          </p:nvPr>
        </p:nvPicPr>
        <p:blipFill>
          <a:blip r:embed="rId2" cstate="email">
            <a:extLst>
              <a:ext uri="{28A0092B-C50C-407E-A947-70E740481C1C}">
                <a14:useLocalDpi xmlns="" xmlns:a14="http://schemas.microsoft.com/office/drawing/2010/main" val="0"/>
              </a:ext>
            </a:extLst>
          </a:blip>
          <a:stretch>
            <a:fillRect/>
          </a:stretch>
        </p:blipFill>
        <p:spPr bwMode="auto">
          <a:xfrm>
            <a:off x="323528" y="332656"/>
            <a:ext cx="8496944" cy="6264696"/>
          </a:xfrm>
          <a:prstGeom prst="rect">
            <a:avLst/>
          </a:prstGeom>
          <a:noFill/>
          <a:ln w="12700">
            <a:solidFill>
              <a:sysClr val="windowText" lastClr="000000"/>
            </a:solidFill>
          </a:ln>
        </p:spPr>
      </p:pic>
    </p:spTree>
    <p:extLst>
      <p:ext uri="{BB962C8B-B14F-4D97-AF65-F5344CB8AC3E}">
        <p14:creationId xmlns="" xmlns:p14="http://schemas.microsoft.com/office/powerpoint/2010/main" val="393923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a:p>
        </p:txBody>
      </p:sp>
      <p:sp>
        <p:nvSpPr>
          <p:cNvPr id="3" name="Заголовок 2"/>
          <p:cNvSpPr>
            <a:spLocks noGrp="1"/>
          </p:cNvSpPr>
          <p:nvPr>
            <p:ph type="title"/>
          </p:nvPr>
        </p:nvSpPr>
        <p:spPr/>
        <p:txBody>
          <a:bodyPr/>
          <a:lstStyle/>
          <a:p>
            <a:endParaRPr lang="ru-RU" dirty="0"/>
          </a:p>
        </p:txBody>
      </p:sp>
      <p:pic>
        <p:nvPicPr>
          <p:cNvPr id="4" name="Объект 6" descr="C:\Users\Зам.директора по ВР\Desktop\Кардаш А.Д\sc0008.bmp"/>
          <p:cNvPicPr>
            <a:picLocks noGrp="1"/>
          </p:cNvPicPr>
          <p:nvPr>
            <p:ph idx="1"/>
          </p:nvPr>
        </p:nvPicPr>
        <p:blipFill>
          <a:blip r:embed="rId2" cstate="email">
            <a:extLst>
              <a:ext uri="{28A0092B-C50C-407E-A947-70E740481C1C}">
                <a14:useLocalDpi xmlns="" xmlns:a14="http://schemas.microsoft.com/office/drawing/2010/main" val="0"/>
              </a:ext>
            </a:extLst>
          </a:blip>
          <a:srcRect/>
          <a:stretch>
            <a:fillRect/>
          </a:stretch>
        </p:blipFill>
        <p:spPr bwMode="auto">
          <a:xfrm>
            <a:off x="467544" y="332656"/>
            <a:ext cx="8208912" cy="6192688"/>
          </a:xfrm>
          <a:prstGeom prst="rect">
            <a:avLst/>
          </a:prstGeom>
          <a:noFill/>
          <a:ln w="12700">
            <a:solidFill>
              <a:sysClr val="windowText" lastClr="000000"/>
            </a:solidFill>
          </a:ln>
        </p:spPr>
      </p:pic>
    </p:spTree>
    <p:extLst>
      <p:ext uri="{BB962C8B-B14F-4D97-AF65-F5344CB8AC3E}">
        <p14:creationId xmlns="" xmlns:p14="http://schemas.microsoft.com/office/powerpoint/2010/main" val="953066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56</TotalTime>
  <Words>217</Words>
  <Application>Microsoft Office PowerPoint</Application>
  <PresentationFormat>Экран (4:3)</PresentationFormat>
  <Paragraphs>14</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Волна</vt:lpstr>
      <vt:lpstr>МУНИЦИПАЛЬНОЕ  БЮДЖЕТНОЕ ОБЩЕОБРАЗОВАТЕЛЬНОЕ УЧРЕЖДЕНИЕ СРЕДНЯЯ ОБЩЕОБРАЗОВАТЕЛЬНАЯ ШКОЛА № 2  ИМЕНИ А.Д.КАРДАША СТАНИЦЫ ЛЕНИНГРАДСКОЙ МУНИЦИПАЛЬНОГО ОБРАЗОВАНИЯ ЛЕНИНГРАДСКИЙ РАЙОН </vt:lpstr>
      <vt:lpstr>Алексей Данилович Кардаш </vt:lpstr>
      <vt:lpstr>Торжественный митинг, посвященный присвоению школе имени Алексея Даниловича Кардаша. Почетными гостями митинга стали дочь Алексея Даниловича, выпускница школы  Шайхутдинова Алла Алексеевна, бывший секретарь комсомольской организации колхоза имени Кирова Федоренко Николай Игнатьевич. </vt:lpstr>
      <vt:lpstr>В городе Будапеште впервые он сфотографировался, на обороте снимка написал: « Синюта и доця Алюточка, на память посылаю (снимок) из венгерской столицы-города Будапешта… ( рядом) товарищ из города Горького Сухов В.Д. Хай доця за четыре года глянет  на своего папу… чтоб убедилась, что я жив на этот час, а далее куда судьбы выведет. К сему Кардаш А.Д. 22 февраля 19435 года». </vt:lpstr>
      <vt:lpstr>Алексея Даниловича избрали  председателем колхоза имени Коминтерна сразу  после войны, в феврале 1946-го. </vt:lpstr>
      <vt:lpstr>Слайд 6</vt:lpstr>
      <vt:lpstr>Слайд 7</vt:lpstr>
      <vt:lpstr>Слайд 8</vt:lpstr>
      <vt:lpstr>Слайд 9</vt:lpstr>
      <vt:lpstr>Алексей Данилович награжден знаком «Почетный садовод и виноградарь».  На  лацкане председательского пиджака он красовался рядом с орденом Ленина, «Знак почета», медалями ВДНХ.  </vt:lpstr>
      <vt:lpstr>По инициативе Алексея Даниловича были построены  здание детского сада, стадион, двухэтажное  здание  средней школы № 2, приобретена школьная мебель.  Это  была первая школа, построенная не на деньги государства, а на деньги колхоза.  </vt:lpstr>
      <vt:lpstr>Слайд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ОБЩЕОБРАЗОВАТЕЛЬНОЕ УЧРЕЖДЕНИЕ СРЕДНЯЯ ОБЩЕОБРАЗОВАТЕЛЬНАЯ ШКОЛА № 2  ИМЕНИ А.Д.КАРДАША СТАНИЦЫ ЛЕНИНГРАДСКОЙ МУНИЦИПАЛЬНОГО ОБРАЗОВАНИЯ ЛЕНИНГРАДСКИЙ РАЙОН </dc:title>
  <dc:creator>Зам.директора по ВР</dc:creator>
  <cp:lastModifiedBy>7</cp:lastModifiedBy>
  <cp:revision>8</cp:revision>
  <dcterms:created xsi:type="dcterms:W3CDTF">2011-10-04T22:14:35Z</dcterms:created>
  <dcterms:modified xsi:type="dcterms:W3CDTF">2015-05-21T07:09:36Z</dcterms:modified>
</cp:coreProperties>
</file>